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314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1THJsBaw9OX8PhIsCpxPSw==" hashData="0h2gSKTpisg2ACyReK1m5N0ZTpNZVm4MDIA4lDzRf0e9FNkBf7F6wfdb24eL9HDxUzzpBKhyrFV8lKmzWZljk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6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DAC62-FB0B-4BA6-A94A-F0F0ADE902FF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D4CCF-99C5-44C2-8845-34DC2B4C5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1403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00908" rtl="0" eaLnBrk="1" latinLnBrk="0" hangingPunct="1">
      <a:defRPr kumimoji="1" sz="657" kern="1200">
        <a:solidFill>
          <a:schemeClr val="tx1"/>
        </a:solidFill>
        <a:latin typeface="+mn-lt"/>
        <a:ea typeface="+mn-ea"/>
        <a:cs typeface="+mn-cs"/>
      </a:defRPr>
    </a:lvl1pPr>
    <a:lvl2pPr marL="250454" algn="l" defTabSz="500908" rtl="0" eaLnBrk="1" latinLnBrk="0" hangingPunct="1">
      <a:defRPr kumimoji="1" sz="657" kern="1200">
        <a:solidFill>
          <a:schemeClr val="tx1"/>
        </a:solidFill>
        <a:latin typeface="+mn-lt"/>
        <a:ea typeface="+mn-ea"/>
        <a:cs typeface="+mn-cs"/>
      </a:defRPr>
    </a:lvl2pPr>
    <a:lvl3pPr marL="500908" algn="l" defTabSz="500908" rtl="0" eaLnBrk="1" latinLnBrk="0" hangingPunct="1">
      <a:defRPr kumimoji="1" sz="657" kern="1200">
        <a:solidFill>
          <a:schemeClr val="tx1"/>
        </a:solidFill>
        <a:latin typeface="+mn-lt"/>
        <a:ea typeface="+mn-ea"/>
        <a:cs typeface="+mn-cs"/>
      </a:defRPr>
    </a:lvl3pPr>
    <a:lvl4pPr marL="751362" algn="l" defTabSz="500908" rtl="0" eaLnBrk="1" latinLnBrk="0" hangingPunct="1">
      <a:defRPr kumimoji="1" sz="657" kern="1200">
        <a:solidFill>
          <a:schemeClr val="tx1"/>
        </a:solidFill>
        <a:latin typeface="+mn-lt"/>
        <a:ea typeface="+mn-ea"/>
        <a:cs typeface="+mn-cs"/>
      </a:defRPr>
    </a:lvl4pPr>
    <a:lvl5pPr marL="1001817" algn="l" defTabSz="500908" rtl="0" eaLnBrk="1" latinLnBrk="0" hangingPunct="1">
      <a:defRPr kumimoji="1" sz="657" kern="1200">
        <a:solidFill>
          <a:schemeClr val="tx1"/>
        </a:solidFill>
        <a:latin typeface="+mn-lt"/>
        <a:ea typeface="+mn-ea"/>
        <a:cs typeface="+mn-cs"/>
      </a:defRPr>
    </a:lvl5pPr>
    <a:lvl6pPr marL="1252271" algn="l" defTabSz="500908" rtl="0" eaLnBrk="1" latinLnBrk="0" hangingPunct="1">
      <a:defRPr kumimoji="1" sz="657" kern="1200">
        <a:solidFill>
          <a:schemeClr val="tx1"/>
        </a:solidFill>
        <a:latin typeface="+mn-lt"/>
        <a:ea typeface="+mn-ea"/>
        <a:cs typeface="+mn-cs"/>
      </a:defRPr>
    </a:lvl6pPr>
    <a:lvl7pPr marL="1502725" algn="l" defTabSz="500908" rtl="0" eaLnBrk="1" latinLnBrk="0" hangingPunct="1">
      <a:defRPr kumimoji="1" sz="657" kern="1200">
        <a:solidFill>
          <a:schemeClr val="tx1"/>
        </a:solidFill>
        <a:latin typeface="+mn-lt"/>
        <a:ea typeface="+mn-ea"/>
        <a:cs typeface="+mn-cs"/>
      </a:defRPr>
    </a:lvl7pPr>
    <a:lvl8pPr marL="1753179" algn="l" defTabSz="500908" rtl="0" eaLnBrk="1" latinLnBrk="0" hangingPunct="1">
      <a:defRPr kumimoji="1" sz="657" kern="1200">
        <a:solidFill>
          <a:schemeClr val="tx1"/>
        </a:solidFill>
        <a:latin typeface="+mn-lt"/>
        <a:ea typeface="+mn-ea"/>
        <a:cs typeface="+mn-cs"/>
      </a:defRPr>
    </a:lvl8pPr>
    <a:lvl9pPr marL="2003633" algn="l" defTabSz="500908" rtl="0" eaLnBrk="1" latinLnBrk="0" hangingPunct="1">
      <a:defRPr kumimoji="1" sz="6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・白黒の図の転載元は、「日本小児科学会雑誌</a:t>
            </a:r>
            <a:r>
              <a:rPr kumimoji="1" lang="en-US" altLang="ja-JP" dirty="0"/>
              <a:t>127</a:t>
            </a:r>
            <a:r>
              <a:rPr kumimoji="1" lang="ja-JP" altLang="en-US" dirty="0"/>
              <a:t>巻</a:t>
            </a:r>
            <a:r>
              <a:rPr kumimoji="1" lang="en-US" altLang="ja-JP" dirty="0"/>
              <a:t>1</a:t>
            </a:r>
            <a:r>
              <a:rPr kumimoji="1" lang="ja-JP" altLang="en-US" dirty="0"/>
              <a:t>号」（白黒の図）および「日本小児科学会雑誌</a:t>
            </a:r>
            <a:r>
              <a:rPr kumimoji="1" lang="en-US" altLang="ja-JP" dirty="0"/>
              <a:t>127</a:t>
            </a:r>
            <a:r>
              <a:rPr kumimoji="1" lang="ja-JP" altLang="en-US" dirty="0"/>
              <a:t>巻</a:t>
            </a:r>
            <a:r>
              <a:rPr kumimoji="1" lang="en-US" altLang="ja-JP" dirty="0"/>
              <a:t>11</a:t>
            </a:r>
            <a:r>
              <a:rPr kumimoji="1" lang="ja-JP" altLang="en-US" dirty="0"/>
              <a:t>号」（図説）からとなります。</a:t>
            </a:r>
          </a:p>
          <a:p>
            <a:r>
              <a:rPr kumimoji="1" lang="ja-JP" altLang="en-US" dirty="0"/>
              <a:t>・カラーの図の転載元は、「日本小児科学会ホームページ」からとなります。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＜お問合せ・転載許諾申請送付先＞</a:t>
            </a:r>
          </a:p>
          <a:p>
            <a:r>
              <a:rPr kumimoji="1" lang="ja-JP" altLang="en-US" dirty="0"/>
              <a:t>日本小児科学会事務局</a:t>
            </a:r>
          </a:p>
          <a:p>
            <a:r>
              <a:rPr kumimoji="1" lang="ja-JP" altLang="en-US" dirty="0"/>
              <a:t>〒</a:t>
            </a:r>
            <a:r>
              <a:rPr kumimoji="1" lang="en-US" altLang="ja-JP" dirty="0"/>
              <a:t>112-0004</a:t>
            </a:r>
          </a:p>
          <a:p>
            <a:r>
              <a:rPr kumimoji="1" lang="ja-JP" altLang="en-US" dirty="0"/>
              <a:t>東京都文京区後楽</a:t>
            </a:r>
            <a:r>
              <a:rPr kumimoji="1" lang="en-US" altLang="ja-JP" dirty="0"/>
              <a:t>1-1-5</a:t>
            </a:r>
            <a:r>
              <a:rPr kumimoji="1" lang="ja-JP" altLang="en-US" dirty="0"/>
              <a:t>水道橋外堀通ビル</a:t>
            </a:r>
            <a:r>
              <a:rPr kumimoji="1" lang="en-US" altLang="ja-JP" dirty="0"/>
              <a:t>4</a:t>
            </a:r>
            <a:r>
              <a:rPr kumimoji="1" lang="ja-JP" altLang="en-US" dirty="0"/>
              <a:t>階</a:t>
            </a:r>
          </a:p>
          <a:p>
            <a:r>
              <a:rPr kumimoji="1" lang="en-US" altLang="ja-JP" dirty="0"/>
              <a:t>TEL</a:t>
            </a:r>
            <a:r>
              <a:rPr kumimoji="1" lang="ja-JP" altLang="en-US" dirty="0"/>
              <a:t>：</a:t>
            </a:r>
            <a:r>
              <a:rPr kumimoji="1" lang="en-US" altLang="ja-JP" dirty="0"/>
              <a:t>03-3818-0091/FAX</a:t>
            </a:r>
            <a:r>
              <a:rPr kumimoji="1" lang="ja-JP" altLang="en-US" dirty="0"/>
              <a:t>：</a:t>
            </a:r>
            <a:r>
              <a:rPr kumimoji="1" lang="en-US" altLang="ja-JP" dirty="0"/>
              <a:t>03-3816-6036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039E0-C9FB-4124-8456-864B3B7076A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0564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593C-38AA-44A4-9908-BEB8B4FAFB98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84C4-1DE3-4A67-9CD4-929EF06652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317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593C-38AA-44A4-9908-BEB8B4FAFB98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84C4-1DE3-4A67-9CD4-929EF06652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2728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593C-38AA-44A4-9908-BEB8B4FAFB98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84C4-1DE3-4A67-9CD4-929EF06652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1127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593C-38AA-44A4-9908-BEB8B4FAFB98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84C4-1DE3-4A67-9CD4-929EF06652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86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593C-38AA-44A4-9908-BEB8B4FAFB98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84C4-1DE3-4A67-9CD4-929EF06652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718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593C-38AA-44A4-9908-BEB8B4FAFB98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84C4-1DE3-4A67-9CD4-929EF06652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6672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593C-38AA-44A4-9908-BEB8B4FAFB98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84C4-1DE3-4A67-9CD4-929EF06652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33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593C-38AA-44A4-9908-BEB8B4FAFB98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84C4-1DE3-4A67-9CD4-929EF06652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00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593C-38AA-44A4-9908-BEB8B4FAFB98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84C4-1DE3-4A67-9CD4-929EF06652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446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593C-38AA-44A4-9908-BEB8B4FAFB98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84C4-1DE3-4A67-9CD4-929EF06652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5360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593C-38AA-44A4-9908-BEB8B4FAFB98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84C4-1DE3-4A67-9CD4-929EF06652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81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4593C-38AA-44A4-9908-BEB8B4FAFB98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384C4-1DE3-4A67-9CD4-929EF06652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856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363DC67-5700-2D0A-287F-393A81442FB9}"/>
              </a:ext>
            </a:extLst>
          </p:cNvPr>
          <p:cNvSpPr txBox="1"/>
          <p:nvPr/>
        </p:nvSpPr>
        <p:spPr>
          <a:xfrm>
            <a:off x="1751643" y="177758"/>
            <a:ext cx="6402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u="sng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小児アレルギー疾患患者における成人移行支援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B280C79-1B96-80DA-044B-A82069D3682A}"/>
              </a:ext>
            </a:extLst>
          </p:cNvPr>
          <p:cNvSpPr txBox="1"/>
          <p:nvPr/>
        </p:nvSpPr>
        <p:spPr>
          <a:xfrm>
            <a:off x="2876951" y="636915"/>
            <a:ext cx="4152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適切で必要な医療を切れ目なく提供する</a:t>
            </a:r>
            <a:endParaRPr lang="en-US" altLang="ja-JP" dirty="0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  <a:p>
            <a:pPr algn="ctr"/>
            <a:r>
              <a:rPr lang="ja-JP" altLang="en-US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その人らしい生活を送れるようにする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15CAFC9-6AAD-C1C2-194A-67A605CB1B6F}"/>
              </a:ext>
            </a:extLst>
          </p:cNvPr>
          <p:cNvSpPr txBox="1"/>
          <p:nvPr/>
        </p:nvSpPr>
        <p:spPr>
          <a:xfrm>
            <a:off x="5473429" y="161321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成人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1307D25-2EFF-E045-8ECA-EDB1AF8E8D89}"/>
              </a:ext>
            </a:extLst>
          </p:cNvPr>
          <p:cNvSpPr txBox="1"/>
          <p:nvPr/>
        </p:nvSpPr>
        <p:spPr>
          <a:xfrm>
            <a:off x="1745202" y="161018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小児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C0639ED3-05FF-782A-B20E-47C267A1A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679" y="2026186"/>
            <a:ext cx="354784" cy="279468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76FD14A4-8F7A-98A8-BEBD-BBB591C70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274" y="1962157"/>
            <a:ext cx="474048" cy="474048"/>
          </a:xfrm>
          <a:prstGeom prst="rect">
            <a:avLst/>
          </a:prstGeom>
        </p:spPr>
      </p:pic>
      <p:sp>
        <p:nvSpPr>
          <p:cNvPr id="19" name="右矢印 18">
            <a:extLst>
              <a:ext uri="{FF2B5EF4-FFF2-40B4-BE49-F238E27FC236}">
                <a16:creationId xmlns:a16="http://schemas.microsoft.com/office/drawing/2014/main" id="{4C77EA86-493C-DDC3-7951-8E45820CFA37}"/>
              </a:ext>
            </a:extLst>
          </p:cNvPr>
          <p:cNvSpPr/>
          <p:nvPr/>
        </p:nvSpPr>
        <p:spPr>
          <a:xfrm>
            <a:off x="2732109" y="2026186"/>
            <a:ext cx="2238751" cy="183923"/>
          </a:xfrm>
          <a:prstGeom prst="rightArrow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</a:gsLst>
            <a:lin ang="108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70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1DFC690-E5ED-8A45-58A7-EC3FC1965FB0}"/>
              </a:ext>
            </a:extLst>
          </p:cNvPr>
          <p:cNvSpPr txBox="1"/>
          <p:nvPr/>
        </p:nvSpPr>
        <p:spPr>
          <a:xfrm>
            <a:off x="3353609" y="1777499"/>
            <a:ext cx="1007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自律・自立</a:t>
            </a: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D9C50E37-F380-8A5A-549B-C84B1896CAA8}"/>
              </a:ext>
            </a:extLst>
          </p:cNvPr>
          <p:cNvGrpSpPr/>
          <p:nvPr/>
        </p:nvGrpSpPr>
        <p:grpSpPr>
          <a:xfrm>
            <a:off x="3115405" y="2216265"/>
            <a:ext cx="1472162" cy="122670"/>
            <a:chOff x="4624454" y="2240871"/>
            <a:chExt cx="3091199" cy="257578"/>
          </a:xfrm>
        </p:grpSpPr>
        <p:sp>
          <p:nvSpPr>
            <p:cNvPr id="21" name="上矢印 20">
              <a:extLst>
                <a:ext uri="{FF2B5EF4-FFF2-40B4-BE49-F238E27FC236}">
                  <a16:creationId xmlns:a16="http://schemas.microsoft.com/office/drawing/2014/main" id="{E9D6115A-A557-348E-97EC-E84B9C3A05FB}"/>
                </a:ext>
              </a:extLst>
            </p:cNvPr>
            <p:cNvSpPr/>
            <p:nvPr/>
          </p:nvSpPr>
          <p:spPr>
            <a:xfrm>
              <a:off x="4624454" y="2240871"/>
              <a:ext cx="296214" cy="257578"/>
            </a:xfrm>
            <a:prstGeom prst="up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700"/>
            </a:p>
          </p:txBody>
        </p:sp>
        <p:sp>
          <p:nvSpPr>
            <p:cNvPr id="22" name="上矢印 21">
              <a:extLst>
                <a:ext uri="{FF2B5EF4-FFF2-40B4-BE49-F238E27FC236}">
                  <a16:creationId xmlns:a16="http://schemas.microsoft.com/office/drawing/2014/main" id="{5CB1D12A-CB50-D013-E235-C3E50A6AB45A}"/>
                </a:ext>
              </a:extLst>
            </p:cNvPr>
            <p:cNvSpPr/>
            <p:nvPr/>
          </p:nvSpPr>
          <p:spPr>
            <a:xfrm>
              <a:off x="7419439" y="2240871"/>
              <a:ext cx="296214" cy="257578"/>
            </a:xfrm>
            <a:prstGeom prst="up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700"/>
            </a:p>
          </p:txBody>
        </p:sp>
        <p:sp>
          <p:nvSpPr>
            <p:cNvPr id="23" name="上矢印 22">
              <a:extLst>
                <a:ext uri="{FF2B5EF4-FFF2-40B4-BE49-F238E27FC236}">
                  <a16:creationId xmlns:a16="http://schemas.microsoft.com/office/drawing/2014/main" id="{FD582176-AE78-D675-68EF-DC965AC3FF6E}"/>
                </a:ext>
              </a:extLst>
            </p:cNvPr>
            <p:cNvSpPr/>
            <p:nvPr/>
          </p:nvSpPr>
          <p:spPr>
            <a:xfrm>
              <a:off x="5323200" y="2240871"/>
              <a:ext cx="296214" cy="257578"/>
            </a:xfrm>
            <a:prstGeom prst="up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700"/>
            </a:p>
          </p:txBody>
        </p:sp>
        <p:sp>
          <p:nvSpPr>
            <p:cNvPr id="24" name="上矢印 23">
              <a:extLst>
                <a:ext uri="{FF2B5EF4-FFF2-40B4-BE49-F238E27FC236}">
                  <a16:creationId xmlns:a16="http://schemas.microsoft.com/office/drawing/2014/main" id="{398842D3-4DED-463D-1009-A6B51752AB8E}"/>
                </a:ext>
              </a:extLst>
            </p:cNvPr>
            <p:cNvSpPr/>
            <p:nvPr/>
          </p:nvSpPr>
          <p:spPr>
            <a:xfrm>
              <a:off x="6021946" y="2240871"/>
              <a:ext cx="296214" cy="257578"/>
            </a:xfrm>
            <a:prstGeom prst="up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700"/>
            </a:p>
          </p:txBody>
        </p:sp>
        <p:sp>
          <p:nvSpPr>
            <p:cNvPr id="25" name="上矢印 24">
              <a:extLst>
                <a:ext uri="{FF2B5EF4-FFF2-40B4-BE49-F238E27FC236}">
                  <a16:creationId xmlns:a16="http://schemas.microsoft.com/office/drawing/2014/main" id="{81822873-6053-F3CF-DB65-2A00F72C7249}"/>
                </a:ext>
              </a:extLst>
            </p:cNvPr>
            <p:cNvSpPr/>
            <p:nvPr/>
          </p:nvSpPr>
          <p:spPr>
            <a:xfrm>
              <a:off x="6720692" y="2240871"/>
              <a:ext cx="296214" cy="257578"/>
            </a:xfrm>
            <a:prstGeom prst="up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700"/>
            </a:p>
          </p:txBody>
        </p:sp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637C5B6-1D33-D802-B251-2E51E97843E0}"/>
              </a:ext>
            </a:extLst>
          </p:cNvPr>
          <p:cNvSpPr txBox="1"/>
          <p:nvPr/>
        </p:nvSpPr>
        <p:spPr>
          <a:xfrm>
            <a:off x="3083485" y="2352544"/>
            <a:ext cx="15359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55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自律・自立支援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E8178A8-3178-373C-136C-D8CF306C2DD1}"/>
              </a:ext>
            </a:extLst>
          </p:cNvPr>
          <p:cNvSpPr txBox="1"/>
          <p:nvPr/>
        </p:nvSpPr>
        <p:spPr>
          <a:xfrm>
            <a:off x="6515672" y="1325037"/>
            <a:ext cx="2675412" cy="2077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36074" indent="-136074">
              <a:buFont typeface="Wingdings" pitchFamily="2" charset="2"/>
              <a:buChar char="n"/>
            </a:pPr>
            <a:r>
              <a:rPr lang="ja-JP" altLang="en-US" sz="115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自己管理</a:t>
            </a:r>
            <a:endParaRPr lang="en-US" altLang="ja-JP" sz="1150" dirty="0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  <a:p>
            <a:pPr marL="353793" lvl="1" indent="-136074">
              <a:buFont typeface="Arial" panose="020B0604020202020204" pitchFamily="34" charset="0"/>
              <a:buChar char="•"/>
            </a:pPr>
            <a:r>
              <a:rPr lang="ja-JP" altLang="en-US" sz="105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アレルゲンの把握と曝露回避</a:t>
            </a:r>
            <a:endParaRPr lang="en-US" altLang="ja-JP" sz="105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pPr marL="353793" lvl="1" indent="-136074">
              <a:buFont typeface="Arial" panose="020B0604020202020204" pitchFamily="34" charset="0"/>
              <a:buChar char="•"/>
            </a:pPr>
            <a:r>
              <a:rPr lang="ja-JP" altLang="en-US" sz="105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自らのアレルギーを周りに伝える</a:t>
            </a:r>
            <a:endParaRPr lang="en-US" altLang="ja-JP" sz="105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pPr marL="353793" lvl="1" indent="-136074">
              <a:buFont typeface="Arial" panose="020B0604020202020204" pitchFamily="34" charset="0"/>
              <a:buChar char="•"/>
            </a:pPr>
            <a:r>
              <a:rPr lang="ja-JP" altLang="en-US" sz="105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長期管理薬の服用</a:t>
            </a:r>
            <a:endParaRPr lang="en-US" altLang="ja-JP" sz="105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pPr marL="353793" lvl="1" indent="-136074">
              <a:buFont typeface="Arial" panose="020B0604020202020204" pitchFamily="34" charset="0"/>
              <a:buChar char="•"/>
            </a:pPr>
            <a:r>
              <a:rPr lang="ja-JP" altLang="en-US" sz="105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症状発現時の適切な対応</a:t>
            </a:r>
            <a:br>
              <a:rPr lang="en-US" altLang="ja-JP" sz="105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</a:br>
            <a:r>
              <a:rPr lang="ja-JP" altLang="en-US" sz="105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（アナフィラキシー対応を含む）</a:t>
            </a:r>
            <a:endParaRPr lang="en-US" altLang="ja-JP" sz="105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pPr marL="353793" lvl="1" indent="-136074">
              <a:buFont typeface="Arial" panose="020B0604020202020204" pitchFamily="34" charset="0"/>
              <a:buChar char="•"/>
            </a:pPr>
            <a:r>
              <a:rPr lang="ja-JP" altLang="en-US" sz="105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免疫療法</a:t>
            </a:r>
            <a:endParaRPr lang="en-US" altLang="ja-JP" sz="105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pPr marL="136074" indent="-136074">
              <a:buFont typeface="Wingdings" pitchFamily="2" charset="2"/>
              <a:buChar char="n"/>
            </a:pPr>
            <a:r>
              <a:rPr lang="ja-JP" altLang="en-US" sz="115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自己決定</a:t>
            </a:r>
            <a:endParaRPr lang="en-US" altLang="ja-JP" sz="1150" dirty="0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  <a:p>
            <a:pPr marL="353793" lvl="1" indent="-136074">
              <a:buFont typeface="Arial" panose="020B0604020202020204" pitchFamily="34" charset="0"/>
              <a:buChar char="•"/>
            </a:pPr>
            <a:r>
              <a:rPr lang="ja-JP" altLang="en-US" sz="105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体調不良時の受療や活動制限の判断</a:t>
            </a:r>
            <a:endParaRPr lang="en-US" altLang="ja-JP" sz="1050" dirty="0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  <a:p>
            <a:pPr marL="136074" indent="-136074">
              <a:buFont typeface="Wingdings" pitchFamily="2" charset="2"/>
              <a:buChar char="n"/>
            </a:pPr>
            <a:r>
              <a:rPr lang="ja-JP" altLang="en-US" sz="115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ヘルスリテラシーの獲得</a:t>
            </a:r>
            <a:endParaRPr lang="en-US" altLang="ja-JP" sz="1150" dirty="0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  <a:p>
            <a:pPr marL="353793" lvl="1" indent="-136074">
              <a:buFont typeface="Arial" panose="020B0604020202020204" pitchFamily="34" charset="0"/>
              <a:buChar char="•"/>
            </a:pPr>
            <a:r>
              <a:rPr lang="ja-JP" altLang="en-US" sz="105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正しい医療情報に基づいた</a:t>
            </a:r>
            <a:br>
              <a:rPr lang="en-US" altLang="ja-JP" sz="105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</a:br>
            <a:r>
              <a:rPr lang="ja-JP" altLang="en-US" sz="105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アレルギー疾患や、その治療の理解</a:t>
            </a:r>
            <a:endParaRPr lang="en-US" altLang="ja-JP" sz="105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33" name="右矢印 32">
            <a:extLst>
              <a:ext uri="{FF2B5EF4-FFF2-40B4-BE49-F238E27FC236}">
                <a16:creationId xmlns:a16="http://schemas.microsoft.com/office/drawing/2014/main" id="{03B0A4C0-C780-DF8B-059C-0120832A8A50}"/>
              </a:ext>
            </a:extLst>
          </p:cNvPr>
          <p:cNvSpPr/>
          <p:nvPr/>
        </p:nvSpPr>
        <p:spPr>
          <a:xfrm>
            <a:off x="2732109" y="3949424"/>
            <a:ext cx="2238751" cy="183923"/>
          </a:xfrm>
          <a:prstGeom prst="rightArrow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</a:gsLst>
            <a:lin ang="108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70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7C6910F-676C-9E4E-E68B-5268FC33AEE8}"/>
              </a:ext>
            </a:extLst>
          </p:cNvPr>
          <p:cNvSpPr txBox="1"/>
          <p:nvPr/>
        </p:nvSpPr>
        <p:spPr>
          <a:xfrm>
            <a:off x="3007869" y="3732897"/>
            <a:ext cx="1689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診療スタイルの移行</a:t>
            </a: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F56727F9-AB1D-C8CE-0817-39904B4A3AE1}"/>
              </a:ext>
            </a:extLst>
          </p:cNvPr>
          <p:cNvGrpSpPr/>
          <p:nvPr/>
        </p:nvGrpSpPr>
        <p:grpSpPr>
          <a:xfrm>
            <a:off x="3115405" y="4139504"/>
            <a:ext cx="1472162" cy="122670"/>
            <a:chOff x="4624454" y="2240871"/>
            <a:chExt cx="3091199" cy="257578"/>
          </a:xfrm>
        </p:grpSpPr>
        <p:sp>
          <p:nvSpPr>
            <p:cNvPr id="36" name="上矢印 35">
              <a:extLst>
                <a:ext uri="{FF2B5EF4-FFF2-40B4-BE49-F238E27FC236}">
                  <a16:creationId xmlns:a16="http://schemas.microsoft.com/office/drawing/2014/main" id="{68BF2725-A8BF-E1B5-78BB-614219844D20}"/>
                </a:ext>
              </a:extLst>
            </p:cNvPr>
            <p:cNvSpPr/>
            <p:nvPr/>
          </p:nvSpPr>
          <p:spPr>
            <a:xfrm>
              <a:off x="4624454" y="2240871"/>
              <a:ext cx="296214" cy="257578"/>
            </a:xfrm>
            <a:prstGeom prst="up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700"/>
            </a:p>
          </p:txBody>
        </p:sp>
        <p:sp>
          <p:nvSpPr>
            <p:cNvPr id="37" name="上矢印 36">
              <a:extLst>
                <a:ext uri="{FF2B5EF4-FFF2-40B4-BE49-F238E27FC236}">
                  <a16:creationId xmlns:a16="http://schemas.microsoft.com/office/drawing/2014/main" id="{CF844B8E-55C9-8AE5-4C8B-2FBEE91551E2}"/>
                </a:ext>
              </a:extLst>
            </p:cNvPr>
            <p:cNvSpPr/>
            <p:nvPr/>
          </p:nvSpPr>
          <p:spPr>
            <a:xfrm>
              <a:off x="7419439" y="2240871"/>
              <a:ext cx="296214" cy="257578"/>
            </a:xfrm>
            <a:prstGeom prst="up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700"/>
            </a:p>
          </p:txBody>
        </p:sp>
        <p:sp>
          <p:nvSpPr>
            <p:cNvPr id="38" name="上矢印 37">
              <a:extLst>
                <a:ext uri="{FF2B5EF4-FFF2-40B4-BE49-F238E27FC236}">
                  <a16:creationId xmlns:a16="http://schemas.microsoft.com/office/drawing/2014/main" id="{2E7F5B79-0081-6407-2753-9A292C4C0534}"/>
                </a:ext>
              </a:extLst>
            </p:cNvPr>
            <p:cNvSpPr/>
            <p:nvPr/>
          </p:nvSpPr>
          <p:spPr>
            <a:xfrm>
              <a:off x="5323200" y="2240871"/>
              <a:ext cx="296214" cy="257578"/>
            </a:xfrm>
            <a:prstGeom prst="up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700"/>
            </a:p>
          </p:txBody>
        </p:sp>
        <p:sp>
          <p:nvSpPr>
            <p:cNvPr id="39" name="上矢印 38">
              <a:extLst>
                <a:ext uri="{FF2B5EF4-FFF2-40B4-BE49-F238E27FC236}">
                  <a16:creationId xmlns:a16="http://schemas.microsoft.com/office/drawing/2014/main" id="{DD8EF41A-FBE0-F7AA-D484-7BB99A5E4B69}"/>
                </a:ext>
              </a:extLst>
            </p:cNvPr>
            <p:cNvSpPr/>
            <p:nvPr/>
          </p:nvSpPr>
          <p:spPr>
            <a:xfrm>
              <a:off x="6021946" y="2240871"/>
              <a:ext cx="296214" cy="257578"/>
            </a:xfrm>
            <a:prstGeom prst="up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700"/>
            </a:p>
          </p:txBody>
        </p:sp>
        <p:sp>
          <p:nvSpPr>
            <p:cNvPr id="40" name="上矢印 39">
              <a:extLst>
                <a:ext uri="{FF2B5EF4-FFF2-40B4-BE49-F238E27FC236}">
                  <a16:creationId xmlns:a16="http://schemas.microsoft.com/office/drawing/2014/main" id="{7ADA907E-613E-1667-FC24-D15F8E87463B}"/>
                </a:ext>
              </a:extLst>
            </p:cNvPr>
            <p:cNvSpPr/>
            <p:nvPr/>
          </p:nvSpPr>
          <p:spPr>
            <a:xfrm>
              <a:off x="6720692" y="2240871"/>
              <a:ext cx="296214" cy="257578"/>
            </a:xfrm>
            <a:prstGeom prst="up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700"/>
            </a:p>
          </p:txBody>
        </p:sp>
      </p:grp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8544F4B-3F55-F2A7-0272-EC349BC19F10}"/>
              </a:ext>
            </a:extLst>
          </p:cNvPr>
          <p:cNvSpPr txBox="1"/>
          <p:nvPr/>
        </p:nvSpPr>
        <p:spPr>
          <a:xfrm>
            <a:off x="2850249" y="4275783"/>
            <a:ext cx="2002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55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患者ー保護者ー医師</a:t>
            </a:r>
            <a:br>
              <a:rPr lang="en-US" altLang="ja-JP" sz="155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</a:br>
            <a:r>
              <a:rPr lang="ja-JP" altLang="en-US" sz="155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の関係性の変容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DC8102A6-8DFB-BF62-52B7-2D799E6BD411}"/>
              </a:ext>
            </a:extLst>
          </p:cNvPr>
          <p:cNvSpPr txBox="1"/>
          <p:nvPr/>
        </p:nvSpPr>
        <p:spPr>
          <a:xfrm>
            <a:off x="6515672" y="3875727"/>
            <a:ext cx="284020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36074" indent="-136074">
              <a:buFont typeface="Wingdings" pitchFamily="2" charset="2"/>
              <a:buChar char="n"/>
            </a:pPr>
            <a:r>
              <a:rPr lang="ja-JP" altLang="en-US" sz="115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メディカルスタッフとのコミュニケーション</a:t>
            </a:r>
            <a:endParaRPr lang="en-US" altLang="ja-JP" sz="1150" dirty="0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  <a:p>
            <a:pPr marL="136074" indent="-136074">
              <a:buFont typeface="Wingdings" pitchFamily="2" charset="2"/>
              <a:buChar char="n"/>
            </a:pPr>
            <a:r>
              <a:rPr lang="ja-JP" altLang="en-US" sz="115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患者による</a:t>
            </a:r>
            <a:r>
              <a:rPr lang="en-US" altLang="ja-JP" sz="115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Shared decision making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8B4AF9EF-9381-8AD7-3969-9B34022F7E3B}"/>
              </a:ext>
            </a:extLst>
          </p:cNvPr>
          <p:cNvGrpSpPr/>
          <p:nvPr/>
        </p:nvGrpSpPr>
        <p:grpSpPr>
          <a:xfrm>
            <a:off x="1408511" y="3706241"/>
            <a:ext cx="1217121" cy="668865"/>
            <a:chOff x="1408511" y="3879491"/>
            <a:chExt cx="1217121" cy="668865"/>
          </a:xfrm>
        </p:grpSpPr>
        <p:sp>
          <p:nvSpPr>
            <p:cNvPr id="43" name="円/楕円 42">
              <a:extLst>
                <a:ext uri="{FF2B5EF4-FFF2-40B4-BE49-F238E27FC236}">
                  <a16:creationId xmlns:a16="http://schemas.microsoft.com/office/drawing/2014/main" id="{7F64568B-7A7C-D988-4338-247B354A8B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08511" y="4020574"/>
              <a:ext cx="395998" cy="3960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50">
                  <a:solidFill>
                    <a:schemeClr val="bg1"/>
                  </a:solidFill>
                  <a:latin typeface="UD Digi Kyokasho NK-R" panose="02020400000000000000" pitchFamily="18" charset="-128"/>
                  <a:ea typeface="UD Digi Kyokasho NK-R" panose="02020400000000000000" pitchFamily="18" charset="-128"/>
                </a:rPr>
                <a:t>医師</a:t>
              </a:r>
            </a:p>
          </p:txBody>
        </p: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389F4EF7-A52B-ED90-C6F7-30D54004E3C6}"/>
                </a:ext>
              </a:extLst>
            </p:cNvPr>
            <p:cNvGrpSpPr/>
            <p:nvPr/>
          </p:nvGrpSpPr>
          <p:grpSpPr>
            <a:xfrm>
              <a:off x="2081892" y="3879491"/>
              <a:ext cx="543740" cy="668865"/>
              <a:chOff x="2081892" y="3429000"/>
              <a:chExt cx="543740" cy="668865"/>
            </a:xfrm>
          </p:grpSpPr>
          <p:sp>
            <p:nvSpPr>
              <p:cNvPr id="44" name="円/楕円 43">
                <a:extLst>
                  <a:ext uri="{FF2B5EF4-FFF2-40B4-BE49-F238E27FC236}">
                    <a16:creationId xmlns:a16="http://schemas.microsoft.com/office/drawing/2014/main" id="{B246678C-9307-8A37-07D6-AE70978E17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55762" y="3436256"/>
                <a:ext cx="396000" cy="396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>
                <a:noAutofit/>
              </a:bodyPr>
              <a:lstStyle/>
              <a:p>
                <a:pPr algn="ctr"/>
                <a:r>
                  <a:rPr kumimoji="1" lang="ja-JP" altLang="en-US" sz="900">
                    <a:solidFill>
                      <a:schemeClr val="bg1"/>
                    </a:solidFill>
                    <a:latin typeface="UD Digi Kyokasho NK-R" panose="02020400000000000000" pitchFamily="18" charset="-128"/>
                    <a:ea typeface="UD Digi Kyokasho NK-R" panose="02020400000000000000" pitchFamily="18" charset="-128"/>
                  </a:rPr>
                  <a:t>保護者</a:t>
                </a:r>
              </a:p>
            </p:txBody>
          </p:sp>
          <p:sp>
            <p:nvSpPr>
              <p:cNvPr id="45" name="円/楕円 44">
                <a:extLst>
                  <a:ext uri="{FF2B5EF4-FFF2-40B4-BE49-F238E27FC236}">
                    <a16:creationId xmlns:a16="http://schemas.microsoft.com/office/drawing/2014/main" id="{10B61E05-F274-4268-62B5-599A9074F8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27762" y="3845865"/>
                <a:ext cx="252000" cy="252000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none" rtlCol="0" anchor="ctr"/>
              <a:lstStyle/>
              <a:p>
                <a:pPr algn="ctr"/>
                <a:r>
                  <a:rPr kumimoji="1" lang="ja-JP" altLang="en-US" sz="900">
                    <a:solidFill>
                      <a:schemeClr val="tx1"/>
                    </a:solidFill>
                    <a:latin typeface="UD Digi Kyokasho NK-R" panose="02020400000000000000" pitchFamily="18" charset="-128"/>
                    <a:ea typeface="UD Digi Kyokasho NK-R" panose="02020400000000000000" pitchFamily="18" charset="-128"/>
                  </a:rPr>
                  <a:t>患者</a:t>
                </a:r>
              </a:p>
            </p:txBody>
          </p:sp>
          <p:sp>
            <p:nvSpPr>
              <p:cNvPr id="46" name="円/楕円 45">
                <a:extLst>
                  <a:ext uri="{FF2B5EF4-FFF2-40B4-BE49-F238E27FC236}">
                    <a16:creationId xmlns:a16="http://schemas.microsoft.com/office/drawing/2014/main" id="{826E4F33-9468-C291-4135-370F94A67B6E}"/>
                  </a:ext>
                </a:extLst>
              </p:cNvPr>
              <p:cNvSpPr/>
              <p:nvPr/>
            </p:nvSpPr>
            <p:spPr>
              <a:xfrm>
                <a:off x="2081892" y="3429000"/>
                <a:ext cx="543740" cy="66886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sp>
          <p:nvSpPr>
            <p:cNvPr id="48" name="左右矢印 47">
              <a:extLst>
                <a:ext uri="{FF2B5EF4-FFF2-40B4-BE49-F238E27FC236}">
                  <a16:creationId xmlns:a16="http://schemas.microsoft.com/office/drawing/2014/main" id="{0E093332-87F2-6A3B-224E-3698057E39F2}"/>
                </a:ext>
              </a:extLst>
            </p:cNvPr>
            <p:cNvSpPr/>
            <p:nvPr/>
          </p:nvSpPr>
          <p:spPr>
            <a:xfrm>
              <a:off x="1822361" y="4135394"/>
              <a:ext cx="255600" cy="165600"/>
            </a:xfrm>
            <a:prstGeom prst="left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/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3B853BBE-D93C-D760-8DF2-4F0120700C53}"/>
              </a:ext>
            </a:extLst>
          </p:cNvPr>
          <p:cNvGrpSpPr/>
          <p:nvPr/>
        </p:nvGrpSpPr>
        <p:grpSpPr>
          <a:xfrm>
            <a:off x="5211520" y="3458521"/>
            <a:ext cx="1300770" cy="784803"/>
            <a:chOff x="5074123" y="3631771"/>
            <a:chExt cx="1300770" cy="784803"/>
          </a:xfrm>
        </p:grpSpPr>
        <p:sp>
          <p:nvSpPr>
            <p:cNvPr id="51" name="円/楕円 50">
              <a:extLst>
                <a:ext uri="{FF2B5EF4-FFF2-40B4-BE49-F238E27FC236}">
                  <a16:creationId xmlns:a16="http://schemas.microsoft.com/office/drawing/2014/main" id="{459F8A97-CC13-6CBC-2A1A-1E308B7C0A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74123" y="4020574"/>
              <a:ext cx="396000" cy="3960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kumimoji="1" lang="ja-JP" altLang="en-US" sz="1050">
                  <a:solidFill>
                    <a:schemeClr val="bg1"/>
                  </a:solidFill>
                  <a:latin typeface="UD Digi Kyokasho NK-R" panose="02020400000000000000" pitchFamily="18" charset="-128"/>
                  <a:ea typeface="UD Digi Kyokasho NK-R" panose="02020400000000000000" pitchFamily="18" charset="-128"/>
                </a:rPr>
                <a:t>医師</a:t>
              </a:r>
            </a:p>
          </p:txBody>
        </p:sp>
        <p:sp>
          <p:nvSpPr>
            <p:cNvPr id="54" name="円/楕円 53">
              <a:extLst>
                <a:ext uri="{FF2B5EF4-FFF2-40B4-BE49-F238E27FC236}">
                  <a16:creationId xmlns:a16="http://schemas.microsoft.com/office/drawing/2014/main" id="{9E9176BF-21A8-4CDE-8F8D-C81FB0F7DE34}"/>
                </a:ext>
              </a:extLst>
            </p:cNvPr>
            <p:cNvSpPr/>
            <p:nvPr/>
          </p:nvSpPr>
          <p:spPr>
            <a:xfrm>
              <a:off x="6014262" y="3844013"/>
              <a:ext cx="132638" cy="132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50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endParaRPr>
            </a:p>
          </p:txBody>
        </p:sp>
        <p:sp>
          <p:nvSpPr>
            <p:cNvPr id="55" name="円/楕円 54">
              <a:extLst>
                <a:ext uri="{FF2B5EF4-FFF2-40B4-BE49-F238E27FC236}">
                  <a16:creationId xmlns:a16="http://schemas.microsoft.com/office/drawing/2014/main" id="{3888B608-EFEA-0CEB-8311-F2C4E539DF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44493" y="4020574"/>
              <a:ext cx="396000" cy="39600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kumimoji="1" lang="ja-JP" altLang="en-US" sz="1050">
                  <a:solidFill>
                    <a:schemeClr val="tx1"/>
                  </a:solidFill>
                  <a:latin typeface="UD Digi Kyokasho NK-R" panose="02020400000000000000" pitchFamily="18" charset="-128"/>
                  <a:ea typeface="UD Digi Kyokasho NK-R" panose="02020400000000000000" pitchFamily="18" charset="-128"/>
                </a:rPr>
                <a:t>患者</a:t>
              </a:r>
            </a:p>
          </p:txBody>
        </p:sp>
        <p:sp>
          <p:nvSpPr>
            <p:cNvPr id="53" name="左右矢印 52">
              <a:extLst>
                <a:ext uri="{FF2B5EF4-FFF2-40B4-BE49-F238E27FC236}">
                  <a16:creationId xmlns:a16="http://schemas.microsoft.com/office/drawing/2014/main" id="{060272D9-5AD6-DF7B-0B32-867075A67261}"/>
                </a:ext>
              </a:extLst>
            </p:cNvPr>
            <p:cNvSpPr/>
            <p:nvPr/>
          </p:nvSpPr>
          <p:spPr>
            <a:xfrm>
              <a:off x="5480899" y="4136154"/>
              <a:ext cx="252818" cy="164840"/>
            </a:xfrm>
            <a:prstGeom prst="left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/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4052E603-23FB-26C4-84BA-D50E04243243}"/>
                </a:ext>
              </a:extLst>
            </p:cNvPr>
            <p:cNvSpPr txBox="1"/>
            <p:nvPr/>
          </p:nvSpPr>
          <p:spPr>
            <a:xfrm>
              <a:off x="5786270" y="3631771"/>
              <a:ext cx="58862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50">
                  <a:latin typeface="UD Digi Kyokasho NK-R" panose="02020400000000000000" pitchFamily="18" charset="-128"/>
                  <a:ea typeface="UD Digi Kyokasho NK-R" panose="02020400000000000000" pitchFamily="18" charset="-128"/>
                </a:rPr>
                <a:t>保護者</a:t>
              </a:r>
            </a:p>
          </p:txBody>
        </p:sp>
      </p:grpSp>
      <p:sp>
        <p:nvSpPr>
          <p:cNvPr id="59" name="右矢印 58">
            <a:extLst>
              <a:ext uri="{FF2B5EF4-FFF2-40B4-BE49-F238E27FC236}">
                <a16:creationId xmlns:a16="http://schemas.microsoft.com/office/drawing/2014/main" id="{6A105472-8CF9-0F6C-AAAD-AC15BC0FAD0C}"/>
              </a:ext>
            </a:extLst>
          </p:cNvPr>
          <p:cNvSpPr/>
          <p:nvPr/>
        </p:nvSpPr>
        <p:spPr>
          <a:xfrm>
            <a:off x="2732109" y="5682161"/>
            <a:ext cx="2238751" cy="183923"/>
          </a:xfrm>
          <a:prstGeom prst="rightArrow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</a:gsLst>
            <a:lin ang="108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70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000FEB90-525C-112F-0A45-3B74BCA07E5B}"/>
              </a:ext>
            </a:extLst>
          </p:cNvPr>
          <p:cNvSpPr txBox="1"/>
          <p:nvPr/>
        </p:nvSpPr>
        <p:spPr>
          <a:xfrm>
            <a:off x="3202190" y="5411223"/>
            <a:ext cx="1435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診療体制の移行</a:t>
            </a:r>
          </a:p>
        </p:txBody>
      </p: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1F195CAC-B2E2-B80E-B333-C53326B69015}"/>
              </a:ext>
            </a:extLst>
          </p:cNvPr>
          <p:cNvGrpSpPr/>
          <p:nvPr/>
        </p:nvGrpSpPr>
        <p:grpSpPr>
          <a:xfrm>
            <a:off x="3115405" y="5872241"/>
            <a:ext cx="1472162" cy="122670"/>
            <a:chOff x="4624454" y="2240871"/>
            <a:chExt cx="3091199" cy="257578"/>
          </a:xfrm>
        </p:grpSpPr>
        <p:sp>
          <p:nvSpPr>
            <p:cNvPr id="62" name="上矢印 61">
              <a:extLst>
                <a:ext uri="{FF2B5EF4-FFF2-40B4-BE49-F238E27FC236}">
                  <a16:creationId xmlns:a16="http://schemas.microsoft.com/office/drawing/2014/main" id="{BC4611C9-6F2D-F09A-599D-2155FBA69DBF}"/>
                </a:ext>
              </a:extLst>
            </p:cNvPr>
            <p:cNvSpPr/>
            <p:nvPr/>
          </p:nvSpPr>
          <p:spPr>
            <a:xfrm>
              <a:off x="4624454" y="2240871"/>
              <a:ext cx="296214" cy="257578"/>
            </a:xfrm>
            <a:prstGeom prst="up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700"/>
            </a:p>
          </p:txBody>
        </p:sp>
        <p:sp>
          <p:nvSpPr>
            <p:cNvPr id="63" name="上矢印 62">
              <a:extLst>
                <a:ext uri="{FF2B5EF4-FFF2-40B4-BE49-F238E27FC236}">
                  <a16:creationId xmlns:a16="http://schemas.microsoft.com/office/drawing/2014/main" id="{B59A3FDA-A1DA-ACB4-BEBA-7FA5008C88C7}"/>
                </a:ext>
              </a:extLst>
            </p:cNvPr>
            <p:cNvSpPr/>
            <p:nvPr/>
          </p:nvSpPr>
          <p:spPr>
            <a:xfrm>
              <a:off x="7419439" y="2240871"/>
              <a:ext cx="296214" cy="257578"/>
            </a:xfrm>
            <a:prstGeom prst="up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700"/>
            </a:p>
          </p:txBody>
        </p:sp>
        <p:sp>
          <p:nvSpPr>
            <p:cNvPr id="64" name="上矢印 63">
              <a:extLst>
                <a:ext uri="{FF2B5EF4-FFF2-40B4-BE49-F238E27FC236}">
                  <a16:creationId xmlns:a16="http://schemas.microsoft.com/office/drawing/2014/main" id="{1ADD3634-29AD-37C5-ADA8-75B73F45FA46}"/>
                </a:ext>
              </a:extLst>
            </p:cNvPr>
            <p:cNvSpPr/>
            <p:nvPr/>
          </p:nvSpPr>
          <p:spPr>
            <a:xfrm>
              <a:off x="5323200" y="2240871"/>
              <a:ext cx="296214" cy="257578"/>
            </a:xfrm>
            <a:prstGeom prst="up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700"/>
            </a:p>
          </p:txBody>
        </p:sp>
        <p:sp>
          <p:nvSpPr>
            <p:cNvPr id="65" name="上矢印 64">
              <a:extLst>
                <a:ext uri="{FF2B5EF4-FFF2-40B4-BE49-F238E27FC236}">
                  <a16:creationId xmlns:a16="http://schemas.microsoft.com/office/drawing/2014/main" id="{157C8B47-227C-246A-C49B-3211BBAE1AA6}"/>
                </a:ext>
              </a:extLst>
            </p:cNvPr>
            <p:cNvSpPr/>
            <p:nvPr/>
          </p:nvSpPr>
          <p:spPr>
            <a:xfrm>
              <a:off x="6021946" y="2240871"/>
              <a:ext cx="296214" cy="257578"/>
            </a:xfrm>
            <a:prstGeom prst="up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700"/>
            </a:p>
          </p:txBody>
        </p:sp>
        <p:sp>
          <p:nvSpPr>
            <p:cNvPr id="66" name="上矢印 65">
              <a:extLst>
                <a:ext uri="{FF2B5EF4-FFF2-40B4-BE49-F238E27FC236}">
                  <a16:creationId xmlns:a16="http://schemas.microsoft.com/office/drawing/2014/main" id="{F53B1D30-9417-FDA5-0816-FF3176B59223}"/>
                </a:ext>
              </a:extLst>
            </p:cNvPr>
            <p:cNvSpPr/>
            <p:nvPr/>
          </p:nvSpPr>
          <p:spPr>
            <a:xfrm>
              <a:off x="6720692" y="2240871"/>
              <a:ext cx="296214" cy="257578"/>
            </a:xfrm>
            <a:prstGeom prst="up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700"/>
            </a:p>
          </p:txBody>
        </p:sp>
      </p:grp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2EE1038E-FA2B-5717-62E5-9C84E8F162E8}"/>
              </a:ext>
            </a:extLst>
          </p:cNvPr>
          <p:cNvSpPr txBox="1"/>
          <p:nvPr/>
        </p:nvSpPr>
        <p:spPr>
          <a:xfrm>
            <a:off x="2564917" y="6008520"/>
            <a:ext cx="2573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55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転科支援や併診などによる</a:t>
            </a:r>
            <a:endParaRPr lang="en-US" altLang="ja-JP" sz="1550" dirty="0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  <a:p>
            <a:pPr algn="ctr"/>
            <a:r>
              <a:rPr lang="ja-JP" altLang="en-US" sz="155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患者ごとの診療体制の整備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25198B26-0157-AD3C-1B19-6DB7D8CF52A1}"/>
              </a:ext>
            </a:extLst>
          </p:cNvPr>
          <p:cNvSpPr txBox="1"/>
          <p:nvPr/>
        </p:nvSpPr>
        <p:spPr>
          <a:xfrm>
            <a:off x="6515672" y="5577079"/>
            <a:ext cx="339003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36074" indent="-136074">
              <a:buFont typeface="Wingdings" pitchFamily="2" charset="2"/>
              <a:buChar char="n"/>
            </a:pPr>
            <a:r>
              <a:rPr lang="ja-JP" altLang="en-US" sz="115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総合アレルギー診療による多診療科・多職種連携</a:t>
            </a:r>
            <a:endParaRPr lang="en-US" altLang="ja-JP" sz="1150" dirty="0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  <a:p>
            <a:pPr marL="136074" indent="-136074">
              <a:buFont typeface="Wingdings" pitchFamily="2" charset="2"/>
              <a:buChar char="n"/>
            </a:pPr>
            <a:r>
              <a:rPr lang="ja-JP" altLang="en-US" sz="115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症状発現時の救急医療の利用</a:t>
            </a:r>
            <a:endParaRPr lang="en-US" altLang="ja-JP" sz="1150" dirty="0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81" name="円/楕円 80">
            <a:extLst>
              <a:ext uri="{FF2B5EF4-FFF2-40B4-BE49-F238E27FC236}">
                <a16:creationId xmlns:a16="http://schemas.microsoft.com/office/drawing/2014/main" id="{B325DED8-6FAB-E0E7-C1F8-E7D1514620F0}"/>
              </a:ext>
            </a:extLst>
          </p:cNvPr>
          <p:cNvSpPr/>
          <p:nvPr/>
        </p:nvSpPr>
        <p:spPr>
          <a:xfrm>
            <a:off x="1560742" y="5537830"/>
            <a:ext cx="912659" cy="4939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小児科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412BB2A8-393A-E548-4FD2-2A47B5662520}"/>
              </a:ext>
            </a:extLst>
          </p:cNvPr>
          <p:cNvGrpSpPr/>
          <p:nvPr/>
        </p:nvGrpSpPr>
        <p:grpSpPr>
          <a:xfrm>
            <a:off x="4994932" y="4913563"/>
            <a:ext cx="1500732" cy="1637015"/>
            <a:chOff x="4882395" y="4865080"/>
            <a:chExt cx="1500732" cy="1637015"/>
          </a:xfrm>
        </p:grpSpPr>
        <p:grpSp>
          <p:nvGrpSpPr>
            <p:cNvPr id="90" name="グループ化 89">
              <a:extLst>
                <a:ext uri="{FF2B5EF4-FFF2-40B4-BE49-F238E27FC236}">
                  <a16:creationId xmlns:a16="http://schemas.microsoft.com/office/drawing/2014/main" id="{977A7BB6-1CAA-2616-7CCB-042460363F3C}"/>
                </a:ext>
              </a:extLst>
            </p:cNvPr>
            <p:cNvGrpSpPr/>
            <p:nvPr/>
          </p:nvGrpSpPr>
          <p:grpSpPr>
            <a:xfrm>
              <a:off x="4882395" y="4865080"/>
              <a:ext cx="1500732" cy="1386583"/>
              <a:chOff x="7347147" y="8161311"/>
              <a:chExt cx="2762755" cy="2911503"/>
            </a:xfrm>
          </p:grpSpPr>
          <p:grpSp>
            <p:nvGrpSpPr>
              <p:cNvPr id="87" name="グループ化 86">
                <a:extLst>
                  <a:ext uri="{FF2B5EF4-FFF2-40B4-BE49-F238E27FC236}">
                    <a16:creationId xmlns:a16="http://schemas.microsoft.com/office/drawing/2014/main" id="{34BE0490-86FD-1C11-54CA-DE958A70B937}"/>
                  </a:ext>
                </a:extLst>
              </p:cNvPr>
              <p:cNvGrpSpPr/>
              <p:nvPr/>
            </p:nvGrpSpPr>
            <p:grpSpPr>
              <a:xfrm>
                <a:off x="7616094" y="8916213"/>
                <a:ext cx="2177881" cy="2031368"/>
                <a:chOff x="7616094" y="9216806"/>
                <a:chExt cx="2177881" cy="2031368"/>
              </a:xfrm>
            </p:grpSpPr>
            <p:sp>
              <p:nvSpPr>
                <p:cNvPr id="82" name="円/楕円 81">
                  <a:extLst>
                    <a:ext uri="{FF2B5EF4-FFF2-40B4-BE49-F238E27FC236}">
                      <a16:creationId xmlns:a16="http://schemas.microsoft.com/office/drawing/2014/main" id="{BEF2D0AE-6A49-D45C-1452-55A405E0B6A7}"/>
                    </a:ext>
                  </a:extLst>
                </p:cNvPr>
                <p:cNvSpPr/>
                <p:nvPr/>
              </p:nvSpPr>
              <p:spPr>
                <a:xfrm>
                  <a:off x="7616094" y="9216806"/>
                  <a:ext cx="2177881" cy="45381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sz="900">
                      <a:solidFill>
                        <a:schemeClr val="tx1"/>
                      </a:solidFill>
                      <a:latin typeface="UD Digi Kyokasho NK-B" panose="02020700000000000000" pitchFamily="18" charset="-128"/>
                      <a:ea typeface="UD Digi Kyokasho NK-B" panose="02020700000000000000" pitchFamily="18" charset="-128"/>
                    </a:rPr>
                    <a:t>内科・小児科</a:t>
                  </a:r>
                </a:p>
              </p:txBody>
            </p:sp>
            <p:sp>
              <p:nvSpPr>
                <p:cNvPr id="84" name="円/楕円 83">
                  <a:extLst>
                    <a:ext uri="{FF2B5EF4-FFF2-40B4-BE49-F238E27FC236}">
                      <a16:creationId xmlns:a16="http://schemas.microsoft.com/office/drawing/2014/main" id="{4223C979-8AF3-09FB-62AE-B0B5F93E7A9C}"/>
                    </a:ext>
                  </a:extLst>
                </p:cNvPr>
                <p:cNvSpPr/>
                <p:nvPr/>
              </p:nvSpPr>
              <p:spPr>
                <a:xfrm>
                  <a:off x="7616094" y="9742656"/>
                  <a:ext cx="2177881" cy="45381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sz="900">
                      <a:solidFill>
                        <a:schemeClr val="tx1"/>
                      </a:solidFill>
                      <a:latin typeface="UD Digi Kyokasho NK-B" panose="02020700000000000000" pitchFamily="18" charset="-128"/>
                      <a:ea typeface="UD Digi Kyokasho NK-B" panose="02020700000000000000" pitchFamily="18" charset="-128"/>
                    </a:rPr>
                    <a:t>耳鼻咽喉科</a:t>
                  </a:r>
                </a:p>
              </p:txBody>
            </p:sp>
            <p:sp>
              <p:nvSpPr>
                <p:cNvPr id="85" name="円/楕円 84">
                  <a:extLst>
                    <a:ext uri="{FF2B5EF4-FFF2-40B4-BE49-F238E27FC236}">
                      <a16:creationId xmlns:a16="http://schemas.microsoft.com/office/drawing/2014/main" id="{D79ABF0D-69E1-0552-EF39-D53C03E5FF46}"/>
                    </a:ext>
                  </a:extLst>
                </p:cNvPr>
                <p:cNvSpPr/>
                <p:nvPr/>
              </p:nvSpPr>
              <p:spPr>
                <a:xfrm>
                  <a:off x="7616094" y="10794357"/>
                  <a:ext cx="2177881" cy="45381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sz="900">
                      <a:solidFill>
                        <a:schemeClr val="tx1"/>
                      </a:solidFill>
                      <a:latin typeface="UD Digi Kyokasho NK-B" panose="02020700000000000000" pitchFamily="18" charset="-128"/>
                      <a:ea typeface="UD Digi Kyokasho NK-B" panose="02020700000000000000" pitchFamily="18" charset="-128"/>
                    </a:rPr>
                    <a:t>眼科</a:t>
                  </a:r>
                </a:p>
              </p:txBody>
            </p:sp>
            <p:sp>
              <p:nvSpPr>
                <p:cNvPr id="86" name="円/楕円 85">
                  <a:extLst>
                    <a:ext uri="{FF2B5EF4-FFF2-40B4-BE49-F238E27FC236}">
                      <a16:creationId xmlns:a16="http://schemas.microsoft.com/office/drawing/2014/main" id="{FE12CCAE-BE2D-63F0-143D-2FAB7B434F55}"/>
                    </a:ext>
                  </a:extLst>
                </p:cNvPr>
                <p:cNvSpPr/>
                <p:nvPr/>
              </p:nvSpPr>
              <p:spPr>
                <a:xfrm>
                  <a:off x="7616094" y="10268506"/>
                  <a:ext cx="2177881" cy="45381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sz="900">
                      <a:solidFill>
                        <a:schemeClr val="tx1"/>
                      </a:solidFill>
                      <a:latin typeface="UD Digi Kyokasho NK-B" panose="02020700000000000000" pitchFamily="18" charset="-128"/>
                      <a:ea typeface="UD Digi Kyokasho NK-B" panose="02020700000000000000" pitchFamily="18" charset="-128"/>
                    </a:rPr>
                    <a:t>皮膚科</a:t>
                  </a:r>
                </a:p>
              </p:txBody>
            </p:sp>
          </p:grpSp>
          <p:sp>
            <p:nvSpPr>
              <p:cNvPr id="88" name="角丸四角形 87">
                <a:extLst>
                  <a:ext uri="{FF2B5EF4-FFF2-40B4-BE49-F238E27FC236}">
                    <a16:creationId xmlns:a16="http://schemas.microsoft.com/office/drawing/2014/main" id="{5C05007D-FD55-BA50-3801-5783B3308B61}"/>
                  </a:ext>
                </a:extLst>
              </p:cNvPr>
              <p:cNvSpPr/>
              <p:nvPr/>
            </p:nvSpPr>
            <p:spPr>
              <a:xfrm>
                <a:off x="7563783" y="8729663"/>
                <a:ext cx="2329485" cy="2343151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700"/>
              </a:p>
            </p:txBody>
          </p:sp>
          <p:sp>
            <p:nvSpPr>
              <p:cNvPr id="89" name="テキスト ボックス 88">
                <a:extLst>
                  <a:ext uri="{FF2B5EF4-FFF2-40B4-BE49-F238E27FC236}">
                    <a16:creationId xmlns:a16="http://schemas.microsoft.com/office/drawing/2014/main" id="{57AC46E0-A0A6-BABD-00D9-002290899FDA}"/>
                  </a:ext>
                </a:extLst>
              </p:cNvPr>
              <p:cNvSpPr txBox="1"/>
              <p:nvPr/>
            </p:nvSpPr>
            <p:spPr>
              <a:xfrm>
                <a:off x="7347147" y="8161311"/>
                <a:ext cx="2762755" cy="5816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1200">
                    <a:latin typeface="UD Digi Kyokasho NK-B" panose="02020700000000000000" pitchFamily="18" charset="-128"/>
                    <a:ea typeface="UD Digi Kyokasho NK-B" panose="02020700000000000000" pitchFamily="18" charset="-128"/>
                  </a:rPr>
                  <a:t>総合アレルギー診療</a:t>
                </a:r>
              </a:p>
            </p:txBody>
          </p:sp>
        </p:grpSp>
        <p:sp>
          <p:nvSpPr>
            <p:cNvPr id="91" name="円/楕円 90">
              <a:extLst>
                <a:ext uri="{FF2B5EF4-FFF2-40B4-BE49-F238E27FC236}">
                  <a16:creationId xmlns:a16="http://schemas.microsoft.com/office/drawing/2014/main" id="{B51DE7C2-4965-E914-96C9-80507B150561}"/>
                </a:ext>
              </a:extLst>
            </p:cNvPr>
            <p:cNvSpPr/>
            <p:nvPr/>
          </p:nvSpPr>
          <p:spPr>
            <a:xfrm>
              <a:off x="5011119" y="6285968"/>
              <a:ext cx="1183028" cy="21612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>
                  <a:solidFill>
                    <a:schemeClr val="tx1"/>
                  </a:solidFill>
                  <a:latin typeface="UD Digi Kyokasho NK-B" panose="02020700000000000000" pitchFamily="18" charset="-128"/>
                  <a:ea typeface="UD Digi Kyokasho NK-B" panose="02020700000000000000" pitchFamily="18" charset="-128"/>
                </a:rPr>
                <a:t>救急医療</a:t>
              </a:r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2DD086D-C97F-72C6-DFBF-A3B1F767628C}"/>
              </a:ext>
            </a:extLst>
          </p:cNvPr>
          <p:cNvSpPr txBox="1"/>
          <p:nvPr/>
        </p:nvSpPr>
        <p:spPr>
          <a:xfrm>
            <a:off x="96940" y="1896935"/>
            <a:ext cx="1245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60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受療・心理・</a:t>
            </a:r>
            <a:br>
              <a:rPr lang="en-US" altLang="ja-JP" sz="16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</a:br>
            <a:r>
              <a:rPr lang="ja-JP" altLang="en-US" sz="160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社会福祉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4978D41-8849-CD8E-F561-6277703ED196}"/>
              </a:ext>
            </a:extLst>
          </p:cNvPr>
          <p:cNvSpPr txBox="1"/>
          <p:nvPr/>
        </p:nvSpPr>
        <p:spPr>
          <a:xfrm>
            <a:off x="71292" y="3890324"/>
            <a:ext cx="1297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60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診療スタイル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149726C-608F-C467-A680-8D36DD0E5FD1}"/>
              </a:ext>
            </a:extLst>
          </p:cNvPr>
          <p:cNvSpPr txBox="1"/>
          <p:nvPr/>
        </p:nvSpPr>
        <p:spPr>
          <a:xfrm>
            <a:off x="52056" y="5620462"/>
            <a:ext cx="1335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60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医療システム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2A15A46-CDBE-61DB-71FE-09F61E334C8B}"/>
              </a:ext>
            </a:extLst>
          </p:cNvPr>
          <p:cNvSpPr txBox="1"/>
          <p:nvPr/>
        </p:nvSpPr>
        <p:spPr>
          <a:xfrm>
            <a:off x="4184259" y="6586526"/>
            <a:ext cx="60650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日本小児科学会の許可を得て、同学会が作成した成人移行支援の概念図を基に作成</a:t>
            </a:r>
          </a:p>
        </p:txBody>
      </p:sp>
    </p:spTree>
    <p:extLst>
      <p:ext uri="{BB962C8B-B14F-4D97-AF65-F5344CB8AC3E}">
        <p14:creationId xmlns:p14="http://schemas.microsoft.com/office/powerpoint/2010/main" val="3114923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テーマ">
  <a:themeElements>
    <a:clrScheme name="Office 2013 - 2022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532</TotalTime>
  <Words>302</Words>
  <Application>Microsoft Office PowerPoint</Application>
  <PresentationFormat>A4 210 x 297 mm</PresentationFormat>
  <Paragraphs>52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UD デジタル 教科書体 NK</vt:lpstr>
      <vt:lpstr>UD Digi Kyokasho NK-B</vt:lpstr>
      <vt:lpstr>UD Digi Kyokasho NK-R</vt:lpstr>
      <vt:lpstr>游ゴシック</vt:lpstr>
      <vt:lpstr>Arial</vt:lpstr>
      <vt:lpstr>Calibri</vt:lpstr>
      <vt:lpstr>Calibri Light</vt:lpstr>
      <vt:lpstr>Wingdings</vt:lpstr>
      <vt:lpstr>Office 2013 - 2022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一般社団日本小児アレルギー学会</dc:creator>
  <cp:lastModifiedBy>03JSPACI</cp:lastModifiedBy>
  <cp:revision>36</cp:revision>
  <cp:lastPrinted>2025-05-18T11:35:53Z</cp:lastPrinted>
  <dcterms:created xsi:type="dcterms:W3CDTF">2025-04-09T13:03:40Z</dcterms:created>
  <dcterms:modified xsi:type="dcterms:W3CDTF">2025-11-14T02:19:44Z</dcterms:modified>
  <cp:contentStatus/>
</cp:coreProperties>
</file>